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5" r:id="rId3"/>
    <p:sldId id="276" r:id="rId4"/>
    <p:sldId id="293" r:id="rId5"/>
    <p:sldId id="295" r:id="rId6"/>
    <p:sldId id="296" r:id="rId7"/>
    <p:sldId id="298" r:id="rId8"/>
    <p:sldId id="277" r:id="rId9"/>
    <p:sldId id="297" r:id="rId10"/>
    <p:sldId id="301" r:id="rId11"/>
    <p:sldId id="299" r:id="rId12"/>
    <p:sldId id="300" r:id="rId13"/>
    <p:sldId id="266" r:id="rId14"/>
    <p:sldId id="286" r:id="rId15"/>
    <p:sldId id="271" r:id="rId1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88771" autoAdjust="0"/>
  </p:normalViewPr>
  <p:slideViewPr>
    <p:cSldViewPr snapToGrid="0">
      <p:cViewPr varScale="1">
        <p:scale>
          <a:sx n="100" d="100"/>
          <a:sy n="100" d="100"/>
        </p:scale>
        <p:origin x="8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36" d="100"/>
          <a:sy n="136" d="100"/>
        </p:scale>
        <p:origin x="1622" y="-24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9/29/2022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21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difference between treated and untreated is probably smaller, as think the bias might be positive.</a:t>
            </a:r>
            <a:r>
              <a:rPr lang="en-US" altLang="ko-KR" sz="1800" b="1" i="0" u="sng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4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97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3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51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MATCHING METHODS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5 – MATCHING METHODS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27" y="1845795"/>
            <a:ext cx="6226593" cy="749351"/>
          </a:xfrm>
        </p:spPr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3200" cap="none" spc="0" dirty="0"/>
              <a:t>Tutorial PSM with Python</a:t>
            </a:r>
            <a:endParaRPr lang="en-US" sz="32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042C4F0-3B81-A5FF-9737-160ECDE30570}"/>
              </a:ext>
            </a:extLst>
          </p:cNvPr>
          <p:cNvSpPr txBox="1">
            <a:spLocks/>
          </p:cNvSpPr>
          <p:nvPr/>
        </p:nvSpPr>
        <p:spPr>
          <a:xfrm>
            <a:off x="909320" y="3826266"/>
            <a:ext cx="5369559" cy="873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2022-23925 </a:t>
            </a:r>
            <a:r>
              <a:rPr lang="en-US" sz="1400" b="1" dirty="0" err="1"/>
              <a:t>Syalianda</a:t>
            </a:r>
            <a:r>
              <a:rPr lang="en-US" sz="1400" b="1" dirty="0"/>
              <a:t> </a:t>
            </a:r>
            <a:r>
              <a:rPr lang="en-US" sz="1400" b="1" dirty="0" err="1"/>
              <a:t>Salsabila</a:t>
            </a:r>
            <a:r>
              <a:rPr lang="en-US" sz="1400" b="1" dirty="0"/>
              <a:t> </a:t>
            </a:r>
            <a:r>
              <a:rPr lang="en-US" sz="1400" b="1" dirty="0" err="1"/>
              <a:t>Izzati</a:t>
            </a:r>
            <a:endParaRPr lang="en-US" sz="1400" b="1" dirty="0"/>
          </a:p>
          <a:p>
            <a:r>
              <a:rPr lang="en-US" sz="1400" b="1" dirty="0"/>
              <a:t>2022-25172 Lee </a:t>
            </a:r>
            <a:r>
              <a:rPr lang="en-US" sz="1400" b="1" dirty="0" err="1"/>
              <a:t>Sooin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>
            <a:extLst>
              <a:ext uri="{FF2B5EF4-FFF2-40B4-BE49-F238E27FC236}">
                <a16:creationId xmlns:a16="http://schemas.microsoft.com/office/drawing/2014/main" id="{E8C77809-42B4-8376-9A04-5937D3BD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vs.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accent1"/>
                </a:solidFill>
              </a:rPr>
              <a:t>Logistics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65C60D1B-34C6-B565-D37B-4FD0E8F0F0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MATCHING METHODS</a:t>
            </a:r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CAE0A3B-D21F-3D88-7847-3CFB6261E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176" name="Picture 8" descr="Logistic Regression for an Advertising Company | by Akbar Lutfullah | Medium">
            <a:extLst>
              <a:ext uri="{FF2B5EF4-FFF2-40B4-BE49-F238E27FC236}">
                <a16:creationId xmlns:a16="http://schemas.microsoft.com/office/drawing/2014/main" id="{10A949A4-6053-C31A-85FE-D256952F05B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99" y="1768510"/>
            <a:ext cx="98256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14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FC0E537-7593-60EF-25C9-C6D24361A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Changing into dummies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1AC5758-C695-65F8-BE8D-35A037A3E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Estimated propensity score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B07518-63A0-2BC0-C930-CE1382D8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 of Estimation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E73E9C-F41C-3961-B3C7-33E430B5E4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CA8973-73BB-EEE0-C016-FC6C3980B1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내용 개체 틀 9">
            <a:extLst>
              <a:ext uri="{FF2B5EF4-FFF2-40B4-BE49-F238E27FC236}">
                <a16:creationId xmlns:a16="http://schemas.microsoft.com/office/drawing/2014/main" id="{916A2E1B-A0D4-8EFE-1998-B0769DAE05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49313" y="3056518"/>
            <a:ext cx="5157787" cy="2781727"/>
          </a:xfrm>
          <a:prstGeom prst="rect">
            <a:avLst/>
          </a:prstGeom>
        </p:spPr>
      </p:pic>
      <p:pic>
        <p:nvPicPr>
          <p:cNvPr id="23" name="내용 개체 틀 22">
            <a:extLst>
              <a:ext uri="{FF2B5EF4-FFF2-40B4-BE49-F238E27FC236}">
                <a16:creationId xmlns:a16="http://schemas.microsoft.com/office/drawing/2014/main" id="{577EDE39-0D56-146E-8169-ADFE0B8395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334707" y="2995645"/>
            <a:ext cx="4877223" cy="2903472"/>
          </a:xfr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808214-C9CE-507E-3002-28F959131B26}"/>
              </a:ext>
            </a:extLst>
          </p:cNvPr>
          <p:cNvSpPr/>
          <p:nvPr/>
        </p:nvSpPr>
        <p:spPr>
          <a:xfrm>
            <a:off x="8096914" y="4630655"/>
            <a:ext cx="845350" cy="1291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6FF132-21DD-8256-D2ED-06F0B85C87E7}"/>
                  </a:ext>
                </a:extLst>
              </p:cNvPr>
              <p:cNvSpPr txBox="1"/>
              <p:nvPr/>
            </p:nvSpPr>
            <p:spPr>
              <a:xfrm>
                <a:off x="6712850" y="6058751"/>
                <a:ext cx="4389920" cy="893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59595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solidFill>
                    <a:srgbClr val="595959"/>
                  </a:solidFill>
                  <a:latin typeface="Arial" panose="020B0604020202020204" pitchFamily="34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6FF132-21DD-8256-D2ED-06F0B85C8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50" y="6058751"/>
                <a:ext cx="4389920" cy="8933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39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394B506-4051-945C-9BAC-8C7B090B8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Success expect &amp; Propensity score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2102CA-156F-97B2-CC24-103104584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Linear Regression with P.S</a:t>
            </a:r>
            <a:endParaRPr lang="ko-KR" alt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96749537-DB9C-0BE5-0D0F-5E76EF0108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3052292"/>
            <a:ext cx="5183188" cy="1056628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8B075335-C114-D65F-A4B9-D62B5D9A7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/>
              <a:t>Linear Regression using PSM</a:t>
            </a:r>
            <a:endParaRPr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439B11CB-A81F-4102-505D-37AA9F35DF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MATCHING METHODS</a:t>
            </a:r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7BE16E-98DE-D45E-086A-8D2A70E4C7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16D03F-66CC-5668-008E-1F86BDE36E6C}"/>
              </a:ext>
            </a:extLst>
          </p:cNvPr>
          <p:cNvSpPr/>
          <p:nvPr/>
        </p:nvSpPr>
        <p:spPr>
          <a:xfrm>
            <a:off x="6942214" y="3705608"/>
            <a:ext cx="336007" cy="174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3CAFD-11E0-AB03-3DEB-7806ADA58341}"/>
              </a:ext>
            </a:extLst>
          </p:cNvPr>
          <p:cNvSpPr txBox="1"/>
          <p:nvPr/>
        </p:nvSpPr>
        <p:spPr>
          <a:xfrm>
            <a:off x="6771893" y="4762236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Intervention Effect: 0.472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0.393</a:t>
            </a:r>
          </a:p>
        </p:txBody>
      </p:sp>
      <p:pic>
        <p:nvPicPr>
          <p:cNvPr id="18" name="내용 개체 틀 16">
            <a:extLst>
              <a:ext uri="{FF2B5EF4-FFF2-40B4-BE49-F238E27FC236}">
                <a16:creationId xmlns:a16="http://schemas.microsoft.com/office/drawing/2014/main" id="{3E97B3CC-7960-0312-B365-C07E05421E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206220" y="2875228"/>
            <a:ext cx="3993158" cy="2929407"/>
          </a:xfrm>
        </p:spPr>
      </p:pic>
    </p:spTree>
    <p:extLst>
      <p:ext uri="{BB962C8B-B14F-4D97-AF65-F5344CB8AC3E}">
        <p14:creationId xmlns:p14="http://schemas.microsoft.com/office/powerpoint/2010/main" val="3555511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Easier way to implement C.I.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600" dirty="0"/>
              <a:t>Python package provides various statistical methods</a:t>
            </a:r>
          </a:p>
          <a:p>
            <a:r>
              <a:rPr lang="en-US" sz="1600" dirty="0"/>
              <a:t>Simple package used </a:t>
            </a:r>
            <a:br>
              <a:rPr lang="en-US" sz="1600" dirty="0"/>
            </a:br>
            <a:r>
              <a:rPr lang="en-US" sz="1600" dirty="0"/>
              <a:t>for basic causal analysis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Causallib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sz="1600" dirty="0"/>
              <a:t>Python package </a:t>
            </a:r>
            <a:br>
              <a:rPr lang="en-US" sz="1600" dirty="0"/>
            </a:br>
            <a:r>
              <a:rPr lang="en-US" sz="1600" dirty="0"/>
              <a:t>developed by IBM</a:t>
            </a:r>
          </a:p>
          <a:p>
            <a:r>
              <a:rPr lang="en-US" sz="1600" dirty="0"/>
              <a:t>Provide causal analysis API unified with Scikit-Learn API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doWhy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sz="1600" dirty="0"/>
              <a:t>Python package provides </a:t>
            </a:r>
            <a:br>
              <a:rPr lang="en-US" sz="1600" dirty="0"/>
            </a:br>
            <a:r>
              <a:rPr lang="en-US" sz="1600" dirty="0"/>
              <a:t>4-step interface for causal inference</a:t>
            </a:r>
          </a:p>
          <a:p>
            <a:r>
              <a:rPr lang="en-US" sz="1600" dirty="0"/>
              <a:t>Integration with </a:t>
            </a:r>
            <a:br>
              <a:rPr lang="en-US" sz="1600" dirty="0"/>
            </a:br>
            <a:r>
              <a:rPr lang="en-US" sz="1600" dirty="0" err="1"/>
              <a:t>EconML</a:t>
            </a:r>
            <a:r>
              <a:rPr lang="en-US" sz="1600" dirty="0"/>
              <a:t> library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098" name="Picture 2" descr="GitHub - py-why/dowhy: DoWhy is a Python library for causal inference that  supports explicit modeling and testing of causal assumptions. DoWhy is  based on a unified language for causal inference, combining causal">
            <a:extLst>
              <a:ext uri="{FF2B5EF4-FFF2-40B4-BE49-F238E27FC236}">
                <a16:creationId xmlns:a16="http://schemas.microsoft.com/office/drawing/2014/main" id="{B99DA58F-CEAE-FDD4-78A3-9AD4B2699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83" y="2001750"/>
            <a:ext cx="2629508" cy="131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itHub - IBM/causallib: A Python package for modular causal inference  analysis and model evaluations">
            <a:extLst>
              <a:ext uri="{FF2B5EF4-FFF2-40B4-BE49-F238E27FC236}">
                <a16:creationId xmlns:a16="http://schemas.microsoft.com/office/drawing/2014/main" id="{69D1166D-5832-996A-06E9-8AF5704CC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296" y="2001750"/>
            <a:ext cx="2629508" cy="131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CA2B5C-1D24-2087-D717-F117D8228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75" y="2014181"/>
            <a:ext cx="2839491" cy="12898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91E0B29-337A-2F3E-C152-F5C5D4B50FA1}"/>
              </a:ext>
            </a:extLst>
          </p:cNvPr>
          <p:cNvSpPr/>
          <p:nvPr/>
        </p:nvSpPr>
        <p:spPr>
          <a:xfrm>
            <a:off x="502024" y="1640541"/>
            <a:ext cx="3650526" cy="457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 ATE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64982F17-992D-CD8A-2307-C143F2C65F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1026" y="2999456"/>
            <a:ext cx="4854361" cy="2895851"/>
          </a:xfrm>
        </p:spPr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806BE29C-8C29-4AE9-0593-907A44CE2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Estimated ATE using PSM</a:t>
            </a:r>
            <a:endParaRPr lang="ko-KR" altLang="en-US" dirty="0"/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DAA63934-F789-A5A1-18FC-48966E2FBB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13793" y="3140438"/>
            <a:ext cx="4519052" cy="26138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Result of using “</a:t>
            </a:r>
            <a:r>
              <a:rPr lang="en-US" altLang="ko-KR" sz="2800" dirty="0" err="1"/>
              <a:t>CausalModel</a:t>
            </a:r>
            <a:r>
              <a:rPr lang="en-US" altLang="ko-KR" sz="2800" dirty="0"/>
              <a:t>”</a:t>
            </a:r>
            <a:endParaRPr lang="en-US" sz="28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7BEDB4-5B56-5A8B-C8D7-0B9BAA698B21}"/>
              </a:ext>
            </a:extLst>
          </p:cNvPr>
          <p:cNvSpPr/>
          <p:nvPr/>
        </p:nvSpPr>
        <p:spPr>
          <a:xfrm>
            <a:off x="1608388" y="5364280"/>
            <a:ext cx="842916" cy="157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41B8C7-6F2F-C126-4141-596FD5A57512}"/>
              </a:ext>
            </a:extLst>
          </p:cNvPr>
          <p:cNvSpPr/>
          <p:nvPr/>
        </p:nvSpPr>
        <p:spPr>
          <a:xfrm>
            <a:off x="7094788" y="5175937"/>
            <a:ext cx="842916" cy="157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48B8414-38BE-639B-9E6A-3441D9B08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https://matheusfacure.github.io/python-causality-handbook/11-Propensity-Score.html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794" y="638594"/>
            <a:ext cx="4834517" cy="51055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93" y="1149149"/>
            <a:ext cx="5265407" cy="4991986"/>
          </a:xfrm>
        </p:spPr>
        <p:txBody>
          <a:bodyPr>
            <a:normAutofit lnSpcReduction="10000"/>
          </a:bodyPr>
          <a:lstStyle/>
          <a:p>
            <a:r>
              <a:rPr lang="en-US" cap="none" dirty="0"/>
              <a:t>Introduction: The Psychology of Growth </a:t>
            </a:r>
          </a:p>
          <a:p>
            <a:r>
              <a:rPr lang="en-US" cap="none" dirty="0"/>
              <a:t>Data Description</a:t>
            </a:r>
          </a:p>
          <a:p>
            <a:r>
              <a:rPr lang="en-US" cap="none" dirty="0"/>
              <a:t>Normal Linear Regression</a:t>
            </a:r>
            <a:endParaRPr lang="en-US" sz="2200" cap="none" dirty="0"/>
          </a:p>
          <a:p>
            <a:r>
              <a:rPr lang="en-US" sz="2000" cap="none" dirty="0"/>
              <a:t>Selection Bias</a:t>
            </a:r>
          </a:p>
          <a:p>
            <a:r>
              <a:rPr lang="en-US" sz="2000" cap="none" dirty="0"/>
              <a:t>Propensity Score </a:t>
            </a:r>
            <a:r>
              <a:rPr lang="en-US" cap="none" dirty="0"/>
              <a:t>Estimation</a:t>
            </a:r>
          </a:p>
          <a:p>
            <a:r>
              <a:rPr lang="en-US" cap="none" dirty="0"/>
              <a:t>Logistic Regression</a:t>
            </a:r>
          </a:p>
          <a:p>
            <a:r>
              <a:rPr lang="en-US" cap="none" dirty="0"/>
              <a:t>Linear Regression using PSM</a:t>
            </a:r>
          </a:p>
          <a:p>
            <a:r>
              <a:rPr lang="en-US" altLang="ko-KR" cap="none" dirty="0"/>
              <a:t>Easier way to implement C.I.</a:t>
            </a:r>
            <a:endParaRPr lang="en-US" cap="none" dirty="0"/>
          </a:p>
          <a:p>
            <a:r>
              <a:rPr lang="en-US" cap="none" dirty="0"/>
              <a:t>Result of using “</a:t>
            </a:r>
            <a:r>
              <a:rPr lang="en-US" cap="none" dirty="0" err="1"/>
              <a:t>CausalModel</a:t>
            </a:r>
            <a:r>
              <a:rPr lang="en-US" cap="none" dirty="0"/>
              <a:t>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036" name="Picture 12" descr="Mindset: Fixed or Growth?">
            <a:extLst>
              <a:ext uri="{FF2B5EF4-FFF2-40B4-BE49-F238E27FC236}">
                <a16:creationId xmlns:a16="http://schemas.microsoft.com/office/drawing/2014/main" id="{A0144959-9A73-EA69-EC27-811405D8AA54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2" r="931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5B55466-E063-6EBB-1839-1D498F261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400" b="1" dirty="0"/>
              <a:t>What is Growth Mindset?</a:t>
            </a:r>
            <a:endParaRPr lang="ko-KR" altLang="en-US" sz="2400" b="1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Importance of the Growth Mindset Development - projectcubicle">
            <a:extLst>
              <a:ext uri="{FF2B5EF4-FFF2-40B4-BE49-F238E27FC236}">
                <a16:creationId xmlns:a16="http://schemas.microsoft.com/office/drawing/2014/main" id="{D4DF460D-5465-A407-5932-DFED4CD00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46" y="2546231"/>
            <a:ext cx="4087091" cy="236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A20BA49-A809-6E38-CDD5-BE4D6F646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Fixed Mindset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1750-324E-7653-18B5-C4571449E3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33333"/>
                </a:solidFill>
                <a:latin typeface="Arial" panose="020B0604020202020204" pitchFamily="34" charset="0"/>
              </a:rPr>
              <a:t>A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bilities are </a:t>
            </a:r>
            <a:r>
              <a:rPr lang="en-US" altLang="ko-KR" sz="1800" b="1" i="0" u="sng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given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at birth or in early childhood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33333"/>
                </a:solidFill>
                <a:latin typeface="Arial" panose="020B0604020202020204" pitchFamily="34" charset="0"/>
              </a:rPr>
              <a:t>S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hould not </a:t>
            </a:r>
            <a:r>
              <a:rPr lang="en-US" altLang="ko-KR" sz="1800" b="1" i="0" u="sng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waste time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on areas where you don’t excel.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33333"/>
                </a:solidFill>
                <a:latin typeface="Arial" panose="020B0604020202020204" pitchFamily="34" charset="0"/>
              </a:rPr>
              <a:t>Wants to </a:t>
            </a:r>
            <a:r>
              <a:rPr lang="en-US" altLang="ko-KR" sz="1800" b="1" u="sng" dirty="0">
                <a:solidFill>
                  <a:srgbClr val="333333"/>
                </a:solidFill>
                <a:latin typeface="Arial" panose="020B0604020202020204" pitchFamily="34" charset="0"/>
              </a:rPr>
              <a:t>prove</a:t>
            </a:r>
            <a:r>
              <a:rPr lang="en-US" altLang="ko-KR" sz="1800" dirty="0">
                <a:solidFill>
                  <a:srgbClr val="333333"/>
                </a:solidFill>
                <a:latin typeface="Arial" panose="020B0604020202020204" pitchFamily="34" charset="0"/>
              </a:rPr>
              <a:t> intelligence or talent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Traits as stable and </a:t>
            </a:r>
            <a:r>
              <a:rPr lang="en-US" altLang="ko-KR" sz="1800" b="1" i="0" u="sng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unchangeable</a:t>
            </a:r>
          </a:p>
          <a:p>
            <a:endParaRPr lang="en-US" sz="1800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1AEE8BF-086D-7987-D68C-BFD4DBFD4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</a:rPr>
              <a:t>Growth mindset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2D8296F-CEBA-FB67-D785-726D00EA84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33333"/>
                </a:solidFill>
                <a:latin typeface="Arial" panose="020B0604020202020204" pitchFamily="34" charset="0"/>
              </a:rPr>
              <a:t>I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ntelligence can be </a:t>
            </a:r>
            <a:r>
              <a:rPr lang="en-US" altLang="ko-KR" sz="1800" b="1" i="0" u="sng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Your failure is not as lack of tenacity, but lack of </a:t>
            </a:r>
            <a:r>
              <a:rPr lang="en-US" altLang="ko-KR" sz="1800" b="1" i="0" u="sng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Want to </a:t>
            </a:r>
            <a:r>
              <a:rPr lang="en-US" altLang="ko-KR" sz="1800" b="1" i="0" u="sng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improve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intelligence or talent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33333"/>
                </a:solidFill>
                <a:latin typeface="Arial" panose="020B0604020202020204" pitchFamily="34" charset="0"/>
              </a:rPr>
              <a:t>Traits as learnable and </a:t>
            </a:r>
            <a:r>
              <a:rPr lang="en-US" altLang="ko-KR" sz="1800" b="1" u="sng" dirty="0">
                <a:solidFill>
                  <a:srgbClr val="333333"/>
                </a:solidFill>
                <a:latin typeface="Arial" panose="020B0604020202020204" pitchFamily="34" charset="0"/>
              </a:rPr>
              <a:t>changeable</a:t>
            </a:r>
            <a:endParaRPr lang="en-US" altLang="ko-KR" sz="1800" b="1" i="0" u="sng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F9D60-4349-E388-4875-A774405D4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Fixed Mindset vs.</a:t>
            </a:r>
            <a:r>
              <a:rPr lang="ko-KR" altLang="en-US" sz="2400" dirty="0"/>
              <a:t> </a:t>
            </a:r>
            <a:r>
              <a:rPr lang="en-US" altLang="ko-KR" sz="2400" dirty="0">
                <a:solidFill>
                  <a:schemeClr val="accent1"/>
                </a:solidFill>
              </a:rPr>
              <a:t>Growth mindset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5D46B-B4F9-63C3-685D-8F5084769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MATCHING METHODS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C8CB5-44AF-3911-C7E2-0231BE6657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3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2E0AE-024A-4D18-0934-9EEECB31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6579576" cy="979204"/>
          </a:xfrm>
        </p:spPr>
        <p:txBody>
          <a:bodyPr/>
          <a:lstStyle/>
          <a:p>
            <a:r>
              <a:rPr lang="en-US" altLang="ko-KR" sz="3200" b="1" dirty="0">
                <a:solidFill>
                  <a:srgbClr val="4A5EE6"/>
                </a:solidFill>
              </a:rPr>
              <a:t>Research Question</a:t>
            </a:r>
            <a:endParaRPr lang="ko-KR" altLang="en-US" sz="3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F98D09-116F-2F23-14AF-C596374EA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7974049" cy="3568139"/>
          </a:xfrm>
        </p:spPr>
        <p:txBody>
          <a:bodyPr/>
          <a:lstStyle/>
          <a:p>
            <a:r>
              <a:rPr lang="en-US" altLang="ko-KR" sz="20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Is it that a growth mindset causes people to achieve more?</a:t>
            </a:r>
          </a:p>
          <a:p>
            <a:pPr algn="ctr"/>
            <a:r>
              <a:rPr lang="en-US" altLang="ko-KR" sz="2000" b="1" dirty="0">
                <a:solidFill>
                  <a:srgbClr val="333333"/>
                </a:solidFill>
                <a:latin typeface="Arial" panose="020B0604020202020204" pitchFamily="34" charset="0"/>
              </a:rPr>
              <a:t>OR</a:t>
            </a:r>
            <a:endParaRPr lang="en-US" altLang="ko-KR" sz="2000" b="1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000" b="1" dirty="0">
                <a:solidFill>
                  <a:srgbClr val="333333"/>
                </a:solidFill>
                <a:latin typeface="Arial" panose="020B0604020202020204" pitchFamily="34" charset="0"/>
              </a:rPr>
              <a:t>I</a:t>
            </a:r>
            <a:r>
              <a:rPr lang="en-US" altLang="ko-KR" sz="20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 simply the case that people who achieve more are prone to </a:t>
            </a:r>
            <a:br>
              <a:rPr lang="en-US" altLang="ko-KR" sz="20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20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develop a growth mindset as a result of their success? </a:t>
            </a:r>
            <a:endParaRPr lang="en-US" altLang="ko-KR" sz="20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85798E-D5A3-596F-65B6-C1BDE652F7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247653-8207-FAAB-0BD3-DDF2C82B98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8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339D9-1460-E6B6-C8C0-9F092EB3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Data Description</a:t>
            </a:r>
            <a:endParaRPr lang="ko-KR" altLang="en-US" sz="28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B52BB6-65B9-2F43-9481-54FCFE4D74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Treatment (T) : Students can choose to attend seminar about </a:t>
            </a:r>
            <a:r>
              <a:rPr lang="en-US" altLang="ko-KR" sz="1800" i="0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“Growth mindset”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(Intervention)</a:t>
            </a:r>
          </a:p>
          <a:p>
            <a:r>
              <a:rPr lang="en-US" altLang="ko-KR" sz="1800" dirty="0">
                <a:solidFill>
                  <a:srgbClr val="333333"/>
                </a:solidFill>
                <a:latin typeface="Arial" panose="020B0604020202020204" pitchFamily="34" charset="0"/>
              </a:rPr>
              <a:t>Dependent Variable (Y): H</a:t>
            </a: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ow well they’ve performed academically (Achievement score)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3D84EB16-542B-B947-3F98-3364B4417C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3D1B2CA-399D-50D5-1C41-2766E699D2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D2BE4C-0C37-D70C-3761-CB3B09B7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21" y="3145535"/>
            <a:ext cx="7582557" cy="30635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9B1090-506E-6EF6-24B0-0406D411640B}"/>
              </a:ext>
            </a:extLst>
          </p:cNvPr>
          <p:cNvSpPr/>
          <p:nvPr/>
        </p:nvSpPr>
        <p:spPr>
          <a:xfrm>
            <a:off x="3147060" y="4777740"/>
            <a:ext cx="1577340" cy="1203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2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24F4D-C4EB-8D5D-40B2-9650540B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Normal Linear Regression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A8232A-2EC9-AC99-2330-DF7202AC03A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rt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altLang="ko-KR" sz="1800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Given students who attended seminar, Intervention =  1, o</a:t>
                </a:r>
                <a:r>
                  <a:rPr lang="en-US" altLang="ko-KR" sz="1800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therwise</a:t>
                </a:r>
                <a:r>
                  <a:rPr lang="en-US" altLang="ko-KR" sz="1800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  = 0 (Binary Variable)</a:t>
                </a:r>
              </a:p>
              <a:p>
                <a:pPr rtl="0">
                  <a:spcBef>
                    <a:spcPts val="0"/>
                  </a:spcBef>
                  <a:spcAft>
                    <a:spcPts val="1200"/>
                  </a:spcAft>
                </a:pPr>
                <a:endParaRPr lang="en-US" altLang="ko-KR" sz="1800" dirty="0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  <a:p>
                <a:pPr rtl="0">
                  <a:spcBef>
                    <a:spcPts val="0"/>
                  </a:spcBef>
                  <a:spcAft>
                    <a:spcPts val="1200"/>
                  </a:spcAft>
                </a:pPr>
                <a:endParaRPr lang="en-US" altLang="ko-KR" sz="1800" b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endParaRPr>
              </a:p>
              <a:p>
                <a:pPr rtl="0">
                  <a:spcBef>
                    <a:spcPts val="0"/>
                  </a:spcBef>
                  <a:spcAft>
                    <a:spcPts val="1200"/>
                  </a:spcAft>
                </a:pPr>
                <a:endParaRPr lang="en-US" altLang="ko-KR" sz="1800" dirty="0">
                  <a:solidFill>
                    <a:srgbClr val="333333"/>
                  </a:solidFill>
                  <a:latin typeface="Arial" panose="020B0604020202020204" pitchFamily="34" charset="0"/>
                </a:endParaRPr>
              </a:p>
              <a:p>
                <a:pPr rtl="0">
                  <a:spcBef>
                    <a:spcPts val="0"/>
                  </a:spcBef>
                  <a:spcAft>
                    <a:spcPts val="1200"/>
                  </a:spcAft>
                </a:pPr>
                <a:endParaRPr lang="en-US" altLang="ko-KR" sz="1800" b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endParaRPr>
              </a:p>
              <a:p>
                <a:pPr rt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altLang="ko-KR" sz="1800" b="1" i="0" u="none" strike="noStrike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Effect of Intervention: 0.4723?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altLang="ko-KR" sz="1800" b="1" i="0" u="none" strike="noStrike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1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altLang="ko-KR" sz="1800" b="1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1800" b="1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1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ko-KR" sz="1800" b="1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800" b="1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b="1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1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e>
                        <m:r>
                          <a:rPr lang="en-US" altLang="ko-KR" sz="1800" b="1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ko-KR" sz="1800" b="1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b="1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altLang="ko-KR" sz="1800" b="1" i="0" u="none" strike="noStrike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rPr>
                  <a:t> = </a:t>
                </a:r>
                <a:r>
                  <a:rPr lang="en-US" altLang="ko-KR" sz="1800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Average Treatment Effect (ATE) + Selection Bias</a:t>
                </a:r>
                <a:endParaRPr lang="en-US" altLang="ko-KR" b="1" dirty="0">
                  <a:effectLst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A8232A-2EC9-AC99-2330-DF7202AC0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3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D3D79C-103B-1322-308D-C416F44AFE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MATCHING METHODS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64ED85-D180-FA3E-F247-702DFCE4E5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1354FD-6219-B834-965E-D818A49C2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68" y="2536538"/>
            <a:ext cx="7959434" cy="178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E58BD17-48BB-2899-2199-B674C2B4E807}"/>
              </a:ext>
            </a:extLst>
          </p:cNvPr>
          <p:cNvSpPr/>
          <p:nvPr/>
        </p:nvSpPr>
        <p:spPr>
          <a:xfrm>
            <a:off x="2090420" y="3807695"/>
            <a:ext cx="673100" cy="327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92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E3E4F5-FA88-9F29-4828-13471DBD8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Positive Bias</a:t>
            </a:r>
            <a:endParaRPr lang="ko-KR" altLang="en-US" sz="20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AF9D0C-6C4D-E422-1D25-5D89DE029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sz="2000" dirty="0"/>
              <a:t>Success expectation vs. Intervention</a:t>
            </a:r>
            <a:endParaRPr lang="ko-KR" alt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Selection Bias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MATCHING METHODS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023B879-5EC1-9189-FE52-5AD2898838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 rtl="0" fontAlgn="base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Did students who attended the seminar got higher achievement score? </a:t>
            </a:r>
            <a:r>
              <a:rPr lang="en-US" altLang="ko-KR" sz="1800" b="1" i="0" u="sng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(Treatment Effect)</a:t>
            </a:r>
            <a:endParaRPr lang="en-US" altLang="ko-KR" sz="1800" b="0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8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Or as more ambitious students are more willing to go to the seminar, even if they had not attended it they probably would have higher achievement score more. </a:t>
            </a:r>
            <a:r>
              <a:rPr lang="en-US" altLang="ko-KR" sz="1800" b="1" i="0" u="sng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(Selection Bias)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446FB4-7032-C843-00A8-0F021887AF0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61" y="2712446"/>
            <a:ext cx="4505939" cy="374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00E4AEF-CD61-BE55-B0A6-D73DA0E5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Propensity score estimation</a:t>
            </a:r>
            <a:endParaRPr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AA3365E-81CF-79CC-99F0-27176586E38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800" b="0" i="0" u="none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Example of </a:t>
                </a:r>
                <a:r>
                  <a:rPr lang="en-US" altLang="ko-KR" sz="1800" b="1" i="0" u="sng" strike="noStrike" dirty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covariate adjustment using the propensity score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“The outcome variable is regressed on an indicator variable denoting </a:t>
                </a:r>
                <a:r>
                  <a:rPr lang="en-US" altLang="ko-KR" sz="1600" b="1" u="sng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treatment status</a:t>
                </a:r>
                <a:r>
                  <a:rPr lang="en-US" altLang="ko-KR" sz="1600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 </a:t>
                </a:r>
                <a:br>
                  <a:rPr lang="en-US" altLang="ko-KR" sz="1600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</a:br>
                <a:r>
                  <a:rPr lang="en-US" altLang="ko-KR" sz="1600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and the </a:t>
                </a:r>
                <a:r>
                  <a:rPr lang="en-US" altLang="ko-KR" sz="1600" b="1" u="sng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estimated propensity score</a:t>
                </a:r>
                <a:r>
                  <a:rPr lang="en-US" altLang="ko-KR" sz="1600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. 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8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sz="18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8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18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8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̂"/>
                        <m:ctrlPr>
                          <a:rPr lang="en-US" altLang="ko-KR" sz="18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altLang="ko-KR" sz="18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b="0" i="0" u="none" strike="noStrike" dirty="0">
                  <a:solidFill>
                    <a:srgbClr val="595959"/>
                  </a:solidFill>
                  <a:effectLst/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800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Even though, we have true propensity score </a:t>
                </a:r>
                <a14:m>
                  <m:oMath xmlns:m="http://schemas.openxmlformats.org/officeDocument/2006/math">
                    <m:r>
                      <a:rPr lang="en-US" altLang="ko-KR" sz="18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8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800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, mechanism that assigns the treatment effect</a:t>
                </a:r>
                <a:br>
                  <a:rPr lang="en-US" altLang="ko-KR" sz="1800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</a:br>
                <a:r>
                  <a:rPr lang="en-US" altLang="ko-KR" sz="1800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is </a:t>
                </a:r>
                <a:r>
                  <a:rPr lang="en-US" altLang="ko-KR" sz="1800" b="1" u="sng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unknown</a:t>
                </a:r>
                <a:r>
                  <a:rPr lang="en-US" altLang="ko-KR" sz="1800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 and we need to replace the true propensity score by an estimation score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  <m:r>
                      <a:rPr lang="en-US" altLang="ko-KR" sz="18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180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800" dirty="0">
                  <a:solidFill>
                    <a:srgbClr val="595959"/>
                  </a:solidFill>
                  <a:latin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800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For Dichotomous (Binary) outcomes, we will be using </a:t>
                </a:r>
                <a:r>
                  <a:rPr lang="en-US" altLang="ko-KR" sz="1800" b="1" u="sng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logistic regression </a:t>
                </a:r>
                <a:r>
                  <a:rPr lang="en-US" altLang="ko-KR" sz="1800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ko-KR" sz="18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800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Range of propensity score: </a:t>
                </a:r>
                <a14:m>
                  <m:oMath xmlns:m="http://schemas.openxmlformats.org/officeDocument/2006/math">
                    <m:r>
                      <a:rPr lang="en-US" altLang="ko-KR" sz="1600" b="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b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̂"/>
                        <m:ctrlPr>
                          <a:rPr lang="en-US" altLang="ko-KR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altLang="ko-KR" sz="160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>
                            <a:solidFill>
                              <a:srgbClr val="595959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b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sz="1600" b="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sz="1600" b="0" dirty="0">
                    <a:solidFill>
                      <a:srgbClr val="595959"/>
                    </a:solidFill>
                    <a:latin typeface="Arial" panose="020B0604020202020204" pitchFamily="34" charset="0"/>
                  </a:rPr>
                  <a:t>, likelihood that subject will be given a specific treatment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sz="1800" dirty="0">
                  <a:solidFill>
                    <a:srgbClr val="595959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AA3365E-81CF-79CC-99F0-27176586E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BB5DCB9-6A73-4C63-ECD6-FA35CFBF40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MATCHING METHODS</a:t>
            </a:r>
            <a:endParaRPr 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53A0E6A-19F7-A1C3-34DE-C7DD1EDBD1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5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</TotalTime>
  <Words>622</Words>
  <Application>Microsoft Office PowerPoint</Application>
  <PresentationFormat>와이드스크린</PresentationFormat>
  <Paragraphs>117</Paragraphs>
  <Slides>15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Avenir Next LT Pro</vt:lpstr>
      <vt:lpstr>Calibri</vt:lpstr>
      <vt:lpstr>Cambria Math</vt:lpstr>
      <vt:lpstr>Office Theme</vt:lpstr>
      <vt:lpstr>Tutorial PSM with Python</vt:lpstr>
      <vt:lpstr>OUTLINE</vt:lpstr>
      <vt:lpstr>INTRO</vt:lpstr>
      <vt:lpstr>Fixed Mindset vs. Growth mindset</vt:lpstr>
      <vt:lpstr>Research Question</vt:lpstr>
      <vt:lpstr>Data Description</vt:lpstr>
      <vt:lpstr>Normal Linear Regression</vt:lpstr>
      <vt:lpstr>Selection Bias</vt:lpstr>
      <vt:lpstr>Propensity score estimation</vt:lpstr>
      <vt:lpstr>Linear vs. Logistics</vt:lpstr>
      <vt:lpstr>Process of Estimation</vt:lpstr>
      <vt:lpstr>Linear Regression using PSM</vt:lpstr>
      <vt:lpstr>Easier way to implement C.I.</vt:lpstr>
      <vt:lpstr>Result of using “CausalModel”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Propensity Score Methods For Reducing The Effects Of Confounding In Observational Studies</dc:title>
  <dc:creator>Reviewer</dc:creator>
  <cp:lastModifiedBy>이 수인</cp:lastModifiedBy>
  <cp:revision>17</cp:revision>
  <cp:lastPrinted>2022-09-29T12:53:25Z</cp:lastPrinted>
  <dcterms:created xsi:type="dcterms:W3CDTF">2022-09-27T09:51:28Z</dcterms:created>
  <dcterms:modified xsi:type="dcterms:W3CDTF">2022-09-29T14:01:12Z</dcterms:modified>
</cp:coreProperties>
</file>